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1"/>
  </p:notesMasterIdLst>
  <p:sldIdLst>
    <p:sldId id="1235" r:id="rId2"/>
    <p:sldId id="1236" r:id="rId3"/>
    <p:sldId id="1237" r:id="rId4"/>
    <p:sldId id="1238" r:id="rId5"/>
    <p:sldId id="1239" r:id="rId6"/>
    <p:sldId id="1240" r:id="rId7"/>
    <p:sldId id="1241" r:id="rId8"/>
    <p:sldId id="1242" r:id="rId9"/>
    <p:sldId id="1243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18.10.2018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EAEAAD1-39E7-408C-A1C8-D67D0703FDA8}" type="datetime1">
              <a:rPr lang="de-DE" smtClean="0"/>
              <a:t>18.10.2018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2EB48-F947-4B41-BB4A-4BF4A687062E}" type="datetime1">
              <a:rPr lang="de-DE" smtClean="0"/>
              <a:t>18.10.2018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8743B46-5B09-4DF8-92CC-E70AFC8005D8}" type="datetime1">
              <a:rPr lang="de-DE" smtClean="0"/>
              <a:t>18.10.2018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6B76A-4243-4242-B482-39B40423990D}" type="datetime1">
              <a:rPr lang="de-DE" smtClean="0"/>
              <a:t>18.10.2018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0532-2D84-4B35-A8D6-7D836BCF5E6E}" type="datetime1">
              <a:rPr lang="de-DE" smtClean="0"/>
              <a:t>18.10.2018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DAE0AB7-5872-4BFB-AD38-5E9BCF8AC0C0}" type="datetime1">
              <a:rPr lang="de-DE" smtClean="0"/>
              <a:t>18.10.2018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DEE5C85-A732-4629-8CF7-C92A95DC6DCC}" type="datetime1">
              <a:rPr lang="de-DE" smtClean="0"/>
              <a:t>18.10.2018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B135-DD0E-441C-BB17-19747CFA1329}" type="datetime1">
              <a:rPr lang="de-DE" smtClean="0"/>
              <a:t>18.10.2018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EAB2-DC20-4C1F-85CF-00B67EB710B5}" type="datetime1">
              <a:rPr lang="de-DE" smtClean="0"/>
              <a:t>18.10.2018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19E46-9475-4E13-8973-A23982982EF4}" type="datetime1">
              <a:rPr lang="de-DE" smtClean="0"/>
              <a:t>18.10.2018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8B03B06-6117-4F16-9FBD-EB5FD93743D0}" type="datetime1">
              <a:rPr lang="de-DE" smtClean="0"/>
              <a:t>18.10.2018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4B49B15-06CA-45EC-9077-90E9F276B244}" type="datetime1">
              <a:rPr lang="de-DE" smtClean="0"/>
              <a:t>18.10.2018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0.png"/><Relationship Id="rId4" Type="http://schemas.openxmlformats.org/officeDocument/2006/relationships/image" Target="../media/image20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2.png"/><Relationship Id="rId5" Type="http://schemas.openxmlformats.org/officeDocument/2006/relationships/image" Target="../media/image280.png"/><Relationship Id="rId4" Type="http://schemas.openxmlformats.org/officeDocument/2006/relationships/image" Target="../media/image27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Einführungsbeispiel Hypothesentests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Die Firma Knopfloch AG stellt Knöpfe her. 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Die Ausschussrate beträgt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/>
                      </a:rPr>
                      <m:t>1%</m:t>
                    </m:r>
                  </m:oMath>
                </a14:m>
                <a:r>
                  <a:rPr lang="de-DE" sz="2400" dirty="0" smtClean="0"/>
                  <a:t>. 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Nach der Modernisierung der Maschinen soll die Ausschussrate nun auf höchstens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/>
                      </a:rPr>
                      <m:t>0,5%</m:t>
                    </m:r>
                  </m:oMath>
                </a14:m>
                <a:r>
                  <a:rPr lang="de-DE" sz="2400" dirty="0" smtClean="0"/>
                  <a:t> gesunken ist.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Dies nennt man die 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Nullhypothese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Wir, die Hemdenträger GmbH, wollen diese Aussage </a:t>
                </a:r>
                <a:br>
                  <a:rPr lang="de-DE" sz="2400" dirty="0" smtClean="0"/>
                </a:br>
                <a:r>
                  <a:rPr lang="de-DE" sz="2400" dirty="0" smtClean="0"/>
                  <a:t>prüfen und fordern eine Stichprobe von </a:t>
                </a:r>
                <a14:m>
                  <m:oMath xmlns:m="http://schemas.openxmlformats.org/officeDocument/2006/math">
                    <m:r>
                      <a:rPr lang="de-DE" sz="2400" b="0" i="0" dirty="0" smtClean="0">
                        <a:latin typeface="Cambria Math"/>
                      </a:rPr>
                      <m:t>10</m:t>
                    </m:r>
                    <m:r>
                      <a:rPr lang="de-DE" sz="2400" i="1" dirty="0" smtClean="0">
                        <a:latin typeface="Cambria Math"/>
                      </a:rPr>
                      <m:t>00</m:t>
                    </m:r>
                  </m:oMath>
                </a14:m>
                <a:r>
                  <a:rPr lang="de-DE" sz="2400" dirty="0" smtClean="0"/>
                  <a:t> Knöpfen.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In dieser Stichprobe befinden sich </a:t>
                </a:r>
                <a14:m>
                  <m:oMath xmlns:m="http://schemas.openxmlformats.org/officeDocument/2006/math">
                    <m:r>
                      <a:rPr lang="de-DE" sz="2400" b="0" i="0" dirty="0" smtClean="0">
                        <a:latin typeface="Cambria Math"/>
                      </a:rPr>
                      <m:t>9</m:t>
                    </m:r>
                  </m:oMath>
                </a14:m>
                <a:r>
                  <a:rPr lang="de-DE" sz="2400" dirty="0" smtClean="0"/>
                  <a:t> schadhafte Knöpfe. 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Sollen wir aufgrund dieser Daten nun </a:t>
                </a:r>
                <a:r>
                  <a:rPr lang="de-DE" sz="2400" smtClean="0"/>
                  <a:t>die </a:t>
                </a:r>
                <a:r>
                  <a:rPr lang="de-DE" sz="2400" smtClean="0"/>
                  <a:t>Behauptung </a:t>
                </a:r>
                <a:r>
                  <a:rPr lang="de-DE" sz="2400" dirty="0" smtClean="0"/>
                  <a:t>der Knopfloch AG glauben?</a:t>
                </a:r>
                <a:endParaRPr lang="de-DE" sz="2400" dirty="0"/>
              </a:p>
            </p:txBody>
          </p:sp>
        </mc:Choice>
        <mc:Fallback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44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556793"/>
            <a:ext cx="936104" cy="1118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213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Verteilung prüfen</a:t>
            </a: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8136904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hteck 6"/>
          <p:cNvSpPr/>
          <p:nvPr/>
        </p:nvSpPr>
        <p:spPr>
          <a:xfrm>
            <a:off x="4932040" y="4941168"/>
            <a:ext cx="360040" cy="129614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 rot="16200000">
            <a:off x="4286304" y="3845800"/>
            <a:ext cx="1651511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kritischer Wert</a:t>
            </a:r>
            <a:endParaRPr lang="de-DE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5623965" y="2901204"/>
                <a:ext cx="3096344" cy="92333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b="0" i="1" dirty="0" smtClean="0">
                        <a:latin typeface="Cambria Math"/>
                      </a:rPr>
                      <m:t>10</m:t>
                    </m:r>
                  </m:oMath>
                </a14:m>
                <a:r>
                  <a:rPr lang="de-DE" dirty="0" smtClean="0"/>
                  <a:t> oder mehr schadhafte Knöpfe in der Stichprobe wird immer „unwahrscheinlicher“!</a:t>
                </a:r>
                <a:endParaRPr lang="de-DE" dirty="0"/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3965" y="2901204"/>
                <a:ext cx="3096344" cy="923330"/>
              </a:xfrm>
              <a:prstGeom prst="rect">
                <a:avLst/>
              </a:prstGeom>
              <a:blipFill rotWithShape="1">
                <a:blip r:embed="rId3"/>
                <a:stretch>
                  <a:fillRect l="-1775" t="-3311" b="-993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4771618" y="4465143"/>
                <a:ext cx="4192870" cy="692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Upp>
                        <m:limUpp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limUppPr>
                        <m:e>
                          <m:groupChr>
                            <m:groupChrPr>
                              <m:chr m:val="⏞"/>
                              <m:pos m:val="top"/>
                              <m:vertJc m:val="bot"/>
                              <m:ctrlPr>
                                <a:rPr lang="de-DE" sz="2400" i="1" smtClean="0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r>
                                <m:rPr>
                                  <m:brk/>
                                </m:rPr>
                                <a:rPr lang="de-DE" sz="2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de-DE" sz="2400" b="0" i="1" smtClean="0">
                                  <a:latin typeface="Cambria Math"/>
                                </a:rPr>
                                <m:t>                                                  …  </m:t>
                              </m:r>
                            </m:e>
                          </m:groupChr>
                        </m:e>
                        <m:lim>
                          <m:r>
                            <m:rPr>
                              <m:sty m:val="p"/>
                            </m:rPr>
                            <a:rPr lang="de-DE" sz="2400" b="0" i="0" smtClean="0">
                              <a:latin typeface="Cambria Math"/>
                            </a:rPr>
                            <m:t>Irrtumswahrscheinlichkeit</m:t>
                          </m:r>
                          <m:r>
                            <a:rPr lang="de-DE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de-DE" sz="2400" b="0" i="1" smtClean="0">
                              <a:latin typeface="Cambria Math"/>
                            </a:rPr>
                            <m:t>𝛼</m:t>
                          </m:r>
                        </m:lim>
                      </m:limUpp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1618" y="4465143"/>
                <a:ext cx="4192870" cy="69204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/>
              <p:cNvSpPr/>
              <p:nvPr/>
            </p:nvSpPr>
            <p:spPr>
              <a:xfrm>
                <a:off x="5266802" y="4823039"/>
                <a:ext cx="326563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1400">
                          <a:latin typeface="Cambria Math"/>
                        </a:rPr>
                        <m:t>Summe</m:t>
                      </m:r>
                      <m:r>
                        <a:rPr lang="de-DE" sz="140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sz="1400">
                          <a:latin typeface="Cambria Math"/>
                        </a:rPr>
                        <m:t>der</m:t>
                      </m:r>
                      <m:r>
                        <a:rPr lang="de-DE" sz="140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sz="1400">
                          <a:latin typeface="Cambria Math"/>
                        </a:rPr>
                        <m:t>Einzelwahrscheinlichkeiten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12" name="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6802" y="4823039"/>
                <a:ext cx="3265638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27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Ablehnungsbereich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Wir veranschaulichen uns die </a:t>
                </a:r>
                <a:r>
                  <a:rPr lang="de-DE" sz="2400" dirty="0" err="1" smtClean="0"/>
                  <a:t>Ws.verteilung</a:t>
                </a:r>
                <a:r>
                  <a:rPr lang="de-DE" sz="2400" dirty="0" smtClean="0"/>
                  <a:t> wie in der vorherigen Folie und überlegen uns, ab wie vielen schadhaften Knöpfen wir die Behauptung (also die Nullhypothese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 smtClean="0"/>
                  <a:t>) ablehnen wollen.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Sagen wir mal ab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/>
                      </a:rPr>
                      <m:t>10</m:t>
                    </m:r>
                  </m:oMath>
                </a14:m>
                <a:r>
                  <a:rPr lang="de-DE" sz="2400" dirty="0" smtClean="0"/>
                  <a:t> schadhaften Knöpfen.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Damit legen wir einen 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Ablehnungsbereich</a:t>
                </a:r>
                <a:r>
                  <a:rPr lang="de-DE" sz="2400" dirty="0" smtClean="0"/>
                  <a:t> fest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/>
                      </a:rPr>
                      <m:t>[</m:t>
                    </m:r>
                    <m:r>
                      <a:rPr lang="de-DE" sz="2200" b="0" i="1" dirty="0" smtClean="0">
                        <a:latin typeface="Cambria Math"/>
                      </a:rPr>
                      <m:t>10</m:t>
                    </m:r>
                    <m:r>
                      <a:rPr lang="de-DE" sz="2200" i="1" dirty="0" smtClean="0">
                        <a:latin typeface="Cambria Math"/>
                      </a:rPr>
                      <m:t>;1000]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Die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10</m:t>
                    </m:r>
                  </m:oMath>
                </a14:m>
                <a:r>
                  <a:rPr lang="de-DE" sz="2400" dirty="0" smtClean="0"/>
                  <a:t> ist sozusagen unsere „Schmerzgrenze“. 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Das Gegenstück ist der 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Annahmebereich</a:t>
                </a:r>
                <a:r>
                  <a:rPr lang="de-DE" sz="24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/>
                          </a:rPr>
                          <m:t>0;</m:t>
                        </m:r>
                        <m:r>
                          <a:rPr lang="de-DE" sz="2200" b="0" i="1" dirty="0" smtClean="0">
                            <a:latin typeface="Cambria Math"/>
                          </a:rPr>
                          <m:t>9</m:t>
                        </m:r>
                      </m:e>
                    </m:d>
                  </m:oMath>
                </a14:m>
                <a:r>
                  <a:rPr lang="de-DE" sz="2400" dirty="0" smtClean="0"/>
                  <a:t>. 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Wenn wir nämlich zwischen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/>
                      </a:rPr>
                      <m:t>0</m:t>
                    </m:r>
                  </m:oMath>
                </a14:m>
                <a:r>
                  <a:rPr lang="de-DE" sz="24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/>
                      </a:rPr>
                      <m:t>9</m:t>
                    </m:r>
                  </m:oMath>
                </a14:m>
                <a:r>
                  <a:rPr lang="de-DE" sz="2400" dirty="0" smtClean="0"/>
                  <a:t> schadhafte Knöpfe zählen, glauben wir der Knopfloch AG die Behauptung. </a:t>
                </a: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190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628800"/>
            <a:ext cx="3960440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de-DE" dirty="0" smtClean="0"/>
                  <a:t>Irrtumswahrscheinlichkeit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/>
                      </a:rPr>
                      <m:t>𝛼</m:t>
                    </m:r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3"/>
                <a:stretch>
                  <a:fillRect l="-3067" t="-1235" b="-1790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Angenommen wir finden tatsächlich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/>
                      </a:rPr>
                      <m:t>10</m:t>
                    </m:r>
                  </m:oMath>
                </a14:m>
                <a:r>
                  <a:rPr lang="de-DE" sz="2400" dirty="0" smtClean="0"/>
                  <a:t/>
                </a:r>
                <a:br>
                  <a:rPr lang="de-DE" sz="2400" dirty="0" smtClean="0"/>
                </a:br>
                <a:r>
                  <a:rPr lang="de-DE" sz="2400" dirty="0" smtClean="0"/>
                  <a:t>beschädigte Knöpfe in der Stichprobe </a:t>
                </a:r>
                <a:br>
                  <a:rPr lang="de-DE" sz="2400" dirty="0" smtClean="0"/>
                </a:br>
                <a:r>
                  <a:rPr lang="de-DE" sz="2400" dirty="0" smtClean="0"/>
                  <a:t>und lehnen somit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 smtClean="0"/>
                  <a:t> ab.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solidFill>
                      <a:srgbClr val="FF0000"/>
                    </a:solidFill>
                  </a:rPr>
                  <a:t>ABER</a:t>
                </a:r>
                <a:r>
                  <a:rPr lang="de-DE" sz="2400" dirty="0" smtClean="0"/>
                  <a:t>: Wir könnten uns auch irren </a:t>
                </a:r>
                <a:br>
                  <a:rPr lang="de-DE" sz="2400" dirty="0" smtClean="0"/>
                </a:br>
                <a:r>
                  <a:rPr lang="de-DE" sz="2400" dirty="0" smtClean="0"/>
                  <a:t>und die Behauptung zu Unrecht </a:t>
                </a:r>
                <a:br>
                  <a:rPr lang="de-DE" sz="2400" dirty="0" smtClean="0"/>
                </a:br>
                <a:r>
                  <a:rPr lang="de-DE" sz="2400" dirty="0" smtClean="0"/>
                  <a:t>ablehnen!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Wenn auch die WS gering ist, so kann es doch vorkommen, </a:t>
                </a:r>
                <a:br>
                  <a:rPr lang="de-DE" sz="2400" dirty="0" smtClean="0"/>
                </a:br>
                <a:r>
                  <a:rPr lang="de-DE" sz="2400" dirty="0" smtClean="0"/>
                  <a:t>dass wir 10 schadhafte Knöpfe zählen!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Wie groß ist denn nun diese 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Irrtumswahrscheinlichkeit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𝛼</m:t>
                    </m:r>
                  </m:oMath>
                </a14:m>
                <a:r>
                  <a:rPr lang="de-DE" sz="2400" dirty="0" smtClean="0"/>
                  <a:t>?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Wir zählen einfach die </a:t>
                </a:r>
                <a:r>
                  <a:rPr lang="de-DE" sz="2400" dirty="0" err="1" smtClean="0"/>
                  <a:t>Einzelws</a:t>
                </a:r>
                <a:r>
                  <a:rPr lang="de-DE" sz="2400" dirty="0" smtClean="0"/>
                  <a:t>. für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/>
                      </a:rPr>
                      <m:t>10, 11, 12</m:t>
                    </m:r>
                  </m:oMath>
                </a14:m>
                <a:r>
                  <a:rPr lang="de-DE" sz="2400" dirty="0" smtClean="0"/>
                  <a:t> usw. schadhafter Knöpfe zusammen, berechnen also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/>
                      </a:rPr>
                      <m:t>𝛼</m:t>
                    </m:r>
                    <m:r>
                      <a:rPr lang="de-DE" sz="2200" i="1" dirty="0" smtClean="0">
                        <a:latin typeface="Cambria Math"/>
                      </a:rPr>
                      <m:t>=</m:t>
                    </m:r>
                    <m:r>
                      <a:rPr lang="de-DE" sz="2200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/>
                          </a:rPr>
                          <m:t>𝑋</m:t>
                        </m:r>
                        <m:r>
                          <a:rPr lang="de-DE" sz="2200" i="1" dirty="0" smtClean="0">
                            <a:latin typeface="Cambria Math"/>
                          </a:rPr>
                          <m:t>≥10</m:t>
                        </m:r>
                      </m:e>
                    </m:d>
                  </m:oMath>
                </a14:m>
                <a:r>
                  <a:rPr lang="de-DE" sz="2400" dirty="0" smtClean="0"/>
                  <a:t>.</a:t>
                </a: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4"/>
                <a:stretch>
                  <a:fillRect l="-1197" t="-1085" b="-244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225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700808"/>
            <a:ext cx="4464496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de-DE" dirty="0" smtClean="0"/>
                  <a:t>Wozu braucht man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/>
                      </a:rPr>
                      <m:t>𝛼</m:t>
                    </m:r>
                  </m:oMath>
                </a14:m>
                <a:r>
                  <a:rPr lang="de-DE" dirty="0" smtClean="0"/>
                  <a:t>?</a:t>
                </a:r>
                <a:endParaRPr lang="de-DE" dirty="0"/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3"/>
                <a:stretch>
                  <a:fillRect l="-3067" t="-1235" b="-1790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Statt eine konkrete Anzahl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𝑘</m:t>
                    </m:r>
                  </m:oMath>
                </a14:m>
                <a:r>
                  <a:rPr lang="de-DE" sz="2400" dirty="0" smtClean="0"/>
                  <a:t> </a:t>
                </a:r>
                <a:br>
                  <a:rPr lang="de-DE" sz="2400" dirty="0" smtClean="0"/>
                </a:br>
                <a:r>
                  <a:rPr lang="de-DE" sz="2400" dirty="0" smtClean="0"/>
                  <a:t>festzulegen, ab der man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 smtClean="0"/>
                  <a:t> </a:t>
                </a:r>
                <a:br>
                  <a:rPr lang="de-DE" sz="2400" dirty="0" smtClean="0"/>
                </a:br>
                <a:r>
                  <a:rPr lang="de-DE" sz="2400" dirty="0" smtClean="0"/>
                  <a:t>ablehnen sollte, könnte man</a:t>
                </a:r>
                <a:br>
                  <a:rPr lang="de-DE" sz="2400" dirty="0" smtClean="0"/>
                </a:br>
                <a:r>
                  <a:rPr lang="de-DE" sz="2400" dirty="0" smtClean="0"/>
                  <a:t>auch eine Obergrenze für</a:t>
                </a:r>
                <a:br>
                  <a:rPr lang="de-DE" sz="2400" dirty="0" smtClean="0"/>
                </a:br>
                <a:r>
                  <a:rPr lang="de-DE" sz="2400" dirty="0" smtClean="0"/>
                  <a:t>die </a:t>
                </a:r>
                <a:r>
                  <a:rPr lang="de-DE" sz="2400" dirty="0" err="1" smtClean="0"/>
                  <a:t>Irrtumsws</a:t>
                </a:r>
                <a:r>
                  <a:rPr lang="de-DE" sz="2400" dirty="0" smtClean="0"/>
                  <a:t>.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𝛼</m:t>
                    </m:r>
                  </m:oMath>
                </a14:m>
                <a:r>
                  <a:rPr lang="de-DE" sz="2400" dirty="0" smtClean="0"/>
                  <a:t> angeben.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Man möchte sich also </a:t>
                </a:r>
                <a:br>
                  <a:rPr lang="de-DE" sz="2400" dirty="0" smtClean="0"/>
                </a:br>
                <a:r>
                  <a:rPr lang="de-DE" sz="2400" dirty="0" smtClean="0"/>
                  <a:t>höchstens mit einer </a:t>
                </a:r>
                <a:br>
                  <a:rPr lang="de-DE" sz="2400" dirty="0" smtClean="0"/>
                </a:br>
                <a:r>
                  <a:rPr lang="de-DE" sz="2400" dirty="0" err="1" smtClean="0"/>
                  <a:t>Ws</a:t>
                </a:r>
                <a:r>
                  <a:rPr lang="de-DE" sz="2400" dirty="0" smtClean="0"/>
                  <a:t>.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𝛼</m:t>
                    </m:r>
                  </m:oMath>
                </a14:m>
                <a:r>
                  <a:rPr lang="de-DE" sz="2400" dirty="0" smtClean="0"/>
                  <a:t> (meistens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/>
                      </a:rPr>
                      <m:t>5%</m:t>
                    </m:r>
                  </m:oMath>
                </a14:m>
                <a:r>
                  <a:rPr lang="de-DE" sz="2400" dirty="0" smtClean="0"/>
                  <a:t>) </a:t>
                </a:r>
                <a:br>
                  <a:rPr lang="de-DE" sz="2400" dirty="0" smtClean="0"/>
                </a:br>
                <a:r>
                  <a:rPr lang="de-DE" sz="2400" dirty="0" smtClean="0"/>
                  <a:t>irren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 smtClean="0"/>
                  <a:t> zu unrecht ablehnen.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Mathematisch lautet die Aufgabe also: 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Finde ein „erstes“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𝑘</m:t>
                    </m:r>
                  </m:oMath>
                </a14:m>
                <a:r>
                  <a:rPr lang="de-DE" sz="2400" dirty="0" smtClean="0"/>
                  <a:t>, so dass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/>
                          </a:rPr>
                          <m:t>𝑋</m:t>
                        </m:r>
                        <m:r>
                          <a:rPr lang="de-DE" sz="2200" i="1" dirty="0" smtClean="0">
                            <a:latin typeface="Cambria Math"/>
                          </a:rPr>
                          <m:t>≥</m:t>
                        </m:r>
                        <m:r>
                          <a:rPr lang="de-DE" sz="2200" i="1" dirty="0" smtClean="0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de-DE" sz="2200" i="1" dirty="0" smtClean="0">
                        <a:latin typeface="Cambria Math"/>
                      </a:rPr>
                      <m:t>≤</m:t>
                    </m:r>
                    <m:r>
                      <a:rPr lang="de-DE" sz="2200" i="1" dirty="0" smtClean="0">
                        <a:latin typeface="Cambria Math"/>
                      </a:rPr>
                      <m:t>𝛼</m:t>
                    </m:r>
                  </m:oMath>
                </a14:m>
                <a:r>
                  <a:rPr lang="de-DE" sz="2400" dirty="0" smtClean="0"/>
                  <a:t> gilt. Hier gilt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/>
                      </a:rPr>
                      <m:t>𝑘</m:t>
                    </m:r>
                    <m:r>
                      <a:rPr lang="de-DE" sz="2200" i="1" dirty="0" smtClean="0">
                        <a:latin typeface="Cambria Math"/>
                      </a:rPr>
                      <m:t>=10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endParaRPr lang="de-DE" sz="2400" dirty="0" smtClean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4"/>
                <a:stretch>
                  <a:fillRect l="-1197" t="-1085" b="-5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/>
              <p:cNvSpPr txBox="1"/>
              <p:nvPr/>
            </p:nvSpPr>
            <p:spPr>
              <a:xfrm>
                <a:off x="6588224" y="2924944"/>
                <a:ext cx="2238112" cy="5554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Upp>
                        <m:limUpp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limUppPr>
                        <m:e>
                          <m:groupChr>
                            <m:groupChrPr>
                              <m:chr m:val="⏞"/>
                              <m:pos m:val="top"/>
                              <m:vertJc m:val="bot"/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r>
                                <m:rPr>
                                  <m:brk/>
                                </m:rPr>
                                <a:rPr lang="de-DE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de-DE" b="0" i="1" smtClean="0">
                                  <a:latin typeface="Cambria Math"/>
                                </a:rPr>
                                <m:t>                                      </m:t>
                              </m:r>
                            </m:e>
                          </m:groupChr>
                        </m:e>
                        <m:lim>
                          <m:r>
                            <a:rPr lang="de-DE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de-DE" b="0" i="1" smtClean="0">
                              <a:latin typeface="Cambria Math"/>
                            </a:rPr>
                            <m:t>=9;   </m:t>
                          </m:r>
                          <m:r>
                            <a:rPr lang="de-DE" b="0" i="1" smtClean="0">
                              <a:latin typeface="Cambria Math"/>
                            </a:rPr>
                            <m:t>𝛼</m:t>
                          </m:r>
                          <m:r>
                            <a:rPr lang="de-DE" b="0" i="1" smtClean="0">
                              <a:latin typeface="Cambria Math"/>
                            </a:rPr>
                            <m:t>&gt;5%</m:t>
                          </m:r>
                        </m:lim>
                      </m:limUpp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2924944"/>
                <a:ext cx="2238112" cy="55547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6804248" y="3377583"/>
                <a:ext cx="2135520" cy="538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Upp>
                        <m:limUpp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limUppPr>
                        <m:e>
                          <m:groupChr>
                            <m:groupChrPr>
                              <m:chr m:val="⏞"/>
                              <m:pos m:val="top"/>
                              <m:vertJc m:val="bot"/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r>
                                <m:rPr>
                                  <m:brk/>
                                </m:rPr>
                                <a:rPr lang="de-DE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de-DE" b="0" i="1" smtClean="0">
                                  <a:latin typeface="Cambria Math"/>
                                </a:rPr>
                                <m:t>                                   </m:t>
                              </m:r>
                            </m:e>
                          </m:groupChr>
                        </m:e>
                        <m:lim>
                          <m:r>
                            <a:rPr lang="de-DE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de-DE" b="0" i="1" smtClean="0">
                              <a:latin typeface="Cambria Math"/>
                            </a:rPr>
                            <m:t>=10;   </m:t>
                          </m:r>
                          <m:r>
                            <a:rPr lang="de-DE" b="0" i="1" smtClean="0">
                              <a:latin typeface="Cambria Math"/>
                            </a:rPr>
                            <m:t>𝛼</m:t>
                          </m:r>
                          <m:r>
                            <a:rPr lang="de-DE" b="0" i="1" smtClean="0">
                              <a:latin typeface="Cambria Math"/>
                            </a:rPr>
                            <m:t>≤5%</m:t>
                          </m:r>
                        </m:lim>
                      </m:limUpp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3377583"/>
                <a:ext cx="2135520" cy="5380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844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Rechtsseitiger bzw. linksseitiger Test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In unserem Beispiel liegt der </a:t>
                </a:r>
                <a:br>
                  <a:rPr lang="de-DE" sz="2400" dirty="0" smtClean="0"/>
                </a:br>
                <a:r>
                  <a:rPr lang="de-DE" sz="2400" dirty="0" smtClean="0"/>
                  <a:t>Ablehnungsbereich am rechten</a:t>
                </a:r>
                <a:br>
                  <a:rPr lang="de-DE" sz="2400" dirty="0" smtClean="0"/>
                </a:br>
                <a:r>
                  <a:rPr lang="de-DE" sz="2400" dirty="0" smtClean="0"/>
                  <a:t>Ende der </a:t>
                </a:r>
                <a:r>
                  <a:rPr lang="de-DE" sz="2400" dirty="0" err="1" smtClean="0"/>
                  <a:t>Ws.verteilung</a:t>
                </a:r>
                <a:r>
                  <a:rPr lang="de-DE" sz="2400" dirty="0" smtClean="0"/>
                  <a:t>. </a:t>
                </a:r>
                <a:br>
                  <a:rPr lang="de-DE" sz="2400" dirty="0" smtClean="0"/>
                </a:br>
                <a:r>
                  <a:rPr lang="de-DE" sz="2400" dirty="0" smtClean="0"/>
                  <a:t>Daher nennt man diese Art </a:t>
                </a:r>
                <a:br>
                  <a:rPr lang="de-DE" sz="2400" dirty="0" smtClean="0"/>
                </a:br>
                <a:r>
                  <a:rPr lang="de-DE" sz="2400" dirty="0" smtClean="0"/>
                  <a:t>von Test einen </a:t>
                </a:r>
                <a:br>
                  <a:rPr lang="de-DE" sz="2400" dirty="0" smtClean="0"/>
                </a:br>
                <a:r>
                  <a:rPr lang="de-DE" sz="2400" dirty="0" smtClean="0">
                    <a:solidFill>
                      <a:srgbClr val="FF0000"/>
                    </a:solidFill>
                  </a:rPr>
                  <a:t>rechtsseitigen Test</a:t>
                </a:r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In anderen Aufgabentypen liegt der Ablehnungsbereich am linken Ende. Dies ist dann ein 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linksseitiger Test</a:t>
                </a:r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Bei einem 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rechtsseitigen Test</a:t>
                </a:r>
                <a:r>
                  <a:rPr lang="de-DE" sz="2400" dirty="0" smtClean="0"/>
                  <a:t> müssen wir ein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𝑘</m:t>
                    </m:r>
                  </m:oMath>
                </a14:m>
                <a:r>
                  <a:rPr lang="de-DE" sz="2400" dirty="0" smtClean="0"/>
                  <a:t> finden, so dass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/>
                          </a:rPr>
                          <m:t>𝑋</m:t>
                        </m:r>
                        <m:r>
                          <a:rPr lang="de-DE" sz="22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≥</m:t>
                        </m:r>
                        <m:r>
                          <a:rPr lang="de-DE" sz="2200" i="1" dirty="0" smtClean="0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de-DE" sz="2200" i="1" dirty="0" smtClean="0">
                        <a:latin typeface="Cambria Math"/>
                      </a:rPr>
                      <m:t>≤</m:t>
                    </m:r>
                    <m:r>
                      <a:rPr lang="de-DE" sz="2200" i="1" dirty="0" smtClean="0">
                        <a:latin typeface="Cambria Math"/>
                      </a:rPr>
                      <m:t>𝛼</m:t>
                    </m:r>
                  </m:oMath>
                </a14:m>
                <a:r>
                  <a:rPr lang="de-DE" sz="2400" dirty="0" smtClean="0"/>
                  <a:t> ist, bei einem 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linksseitigen Test</a:t>
                </a:r>
                <a:r>
                  <a:rPr lang="de-DE" sz="2400" dirty="0" smtClean="0"/>
                  <a:t> suchen wir hingegen ein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𝑘</m:t>
                    </m:r>
                  </m:oMath>
                </a14:m>
                <a:r>
                  <a:rPr lang="de-DE" sz="2400" dirty="0" smtClean="0"/>
                  <a:t>, so </a:t>
                </a:r>
                <a:r>
                  <a:rPr lang="de-DE" sz="2400" dirty="0"/>
                  <a:t>dass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/>
                          </a:rPr>
                          <m:t>𝑋</m:t>
                        </m:r>
                        <m:r>
                          <a:rPr lang="de-DE" sz="22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≤</m:t>
                        </m:r>
                        <m:r>
                          <a:rPr lang="de-DE" sz="2200" i="1" dirty="0" smtClean="0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de-DE" sz="2200" i="1" dirty="0" smtClean="0">
                        <a:latin typeface="Cambria Math"/>
                      </a:rPr>
                      <m:t>≤</m:t>
                    </m:r>
                    <m:r>
                      <a:rPr lang="de-DE" sz="2200" i="1" dirty="0" smtClean="0">
                        <a:latin typeface="Cambria Math"/>
                      </a:rPr>
                      <m:t>𝛼</m:t>
                    </m:r>
                  </m:oMath>
                </a14:m>
                <a:r>
                  <a:rPr lang="de-DE" sz="2400" dirty="0"/>
                  <a:t> </a:t>
                </a:r>
                <a:r>
                  <a:rPr lang="de-DE" sz="2400" dirty="0" smtClean="0"/>
                  <a:t>ist.</a:t>
                </a: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628800"/>
            <a:ext cx="4176464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6870014" y="2780928"/>
                <a:ext cx="1997745" cy="538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Upp>
                        <m:limUpp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limUppPr>
                        <m:e>
                          <m:groupChr>
                            <m:groupChrPr>
                              <m:chr m:val="⏞"/>
                              <m:pos m:val="top"/>
                              <m:vertJc m:val="bot"/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r>
                                <m:rPr>
                                  <m:brk/>
                                </m:rPr>
                                <a:rPr lang="de-DE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de-DE" b="0" i="1" smtClean="0">
                                  <a:latin typeface="Cambria Math"/>
                                </a:rPr>
                                <m:t>                                 </m:t>
                              </m:r>
                            </m:e>
                          </m:groupChr>
                        </m:e>
                        <m:lim>
                          <m:r>
                            <a:rPr lang="de-DE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de-DE" b="0" i="1" smtClean="0">
                              <a:latin typeface="Cambria Math"/>
                            </a:rPr>
                            <m:t>=10;   </m:t>
                          </m:r>
                          <m:r>
                            <a:rPr lang="de-DE" b="0" i="1" smtClean="0">
                              <a:latin typeface="Cambria Math"/>
                            </a:rPr>
                            <m:t>𝛼</m:t>
                          </m:r>
                          <m:r>
                            <a:rPr lang="de-DE" b="0" i="1" smtClean="0">
                              <a:latin typeface="Cambria Math"/>
                            </a:rPr>
                            <m:t>≤5%</m:t>
                          </m:r>
                        </m:lim>
                      </m:limUpp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0014" y="2780928"/>
                <a:ext cx="1997745" cy="5380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115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Signifikanzniveau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Die Irrtumswahrscheinlichkeit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𝛼</m:t>
                    </m:r>
                    <m:r>
                      <a:rPr lang="de-DE" sz="2400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de-DE" sz="2400" dirty="0" smtClean="0"/>
                  <a:t>nennt man auch das 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Signifikanzniveau</a:t>
                </a:r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Wenn wir also ein „falsches“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𝑘</m:t>
                    </m:r>
                  </m:oMath>
                </a14:m>
                <a:r>
                  <a:rPr lang="de-DE" sz="2400" dirty="0" smtClean="0"/>
                  <a:t> wählen (in unserem Fall eine zu geringe Anzahl an beschädigten Knöpfen), dann überschreiten wir das Signifikanzniveau, d.h. es wird immer wahrscheinlicher, dass wir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 smtClean="0"/>
                  <a:t> zu unrecht ablehnen.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Wählen wir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/>
                      </a:rPr>
                      <m:t>𝑘</m:t>
                    </m:r>
                    <m:r>
                      <a:rPr lang="de-DE" sz="2200" i="1" dirty="0" smtClean="0">
                        <a:latin typeface="Cambria Math"/>
                      </a:rPr>
                      <m:t>=9</m:t>
                    </m:r>
                  </m:oMath>
                </a14:m>
                <a:r>
                  <a:rPr lang="de-DE" sz="2400" dirty="0" smtClean="0"/>
                  <a:t> (beschädigte Knöpfe), so überschreiten wir das Signifikanzniveau.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Für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𝑘</m:t>
                    </m:r>
                    <m:r>
                      <a:rPr lang="de-DE" sz="2400" i="1" dirty="0" smtClean="0">
                        <a:latin typeface="Cambria Math"/>
                      </a:rPr>
                      <m:t>=10</m:t>
                    </m:r>
                  </m:oMath>
                </a14:m>
                <a:r>
                  <a:rPr lang="de-DE" sz="2400" dirty="0" smtClean="0"/>
                  <a:t> liegen wir unterhalb des Signifikanzniveaus, also unterhalb der Irrtumswahrscheinlichkeit.</a:t>
                </a:r>
              </a:p>
              <a:p>
                <a:pPr marL="0" indent="0">
                  <a:buNone/>
                </a:pPr>
                <a:endParaRPr lang="de-DE" sz="2400" dirty="0" smtClean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900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Entscheidungsregel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Das Signifikanzniveau liefert uns somit eine 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Entscheidungsregel</a:t>
                </a:r>
                <a:r>
                  <a:rPr lang="de-DE" sz="2400" dirty="0" smtClean="0"/>
                  <a:t>,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d.h. eine Anzahl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𝑘</m:t>
                    </m:r>
                  </m:oMath>
                </a14:m>
                <a:r>
                  <a:rPr lang="de-DE" sz="2400" dirty="0" smtClean="0"/>
                  <a:t> (an schadhaften Knöpfen) ab der wir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 smtClean="0"/>
                  <a:t> „guten Gewissens“ ablehnen können.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In unserem Beispiel lautet die Entscheidungsregel: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Wenn wir in einer Stichprobe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/>
                      </a:rPr>
                      <m:t>1000</m:t>
                    </m:r>
                  </m:oMath>
                </a14:m>
                <a:r>
                  <a:rPr lang="de-DE" sz="2400" dirty="0" smtClean="0"/>
                  <a:t> Knöpfen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/>
                      </a:rPr>
                      <m:t>10</m:t>
                    </m:r>
                  </m:oMath>
                </a14:m>
                <a:r>
                  <a:rPr lang="de-DE" sz="2400" dirty="0" smtClean="0"/>
                  <a:t> oder mehr schadhafte Knöpfe finden, dann lehnen wir die Behauptung der Knopfloch AG, nämlich, dass die Ausschussrate unter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/>
                      </a:rPr>
                      <m:t>0,5%</m:t>
                    </m:r>
                  </m:oMath>
                </a14:m>
                <a:r>
                  <a:rPr lang="de-DE" sz="2400" dirty="0" smtClean="0"/>
                  <a:t> liegt, ab!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Wir glauben dann vielmehr, dass die Ausschussrate größer ist, was man auch die 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Gegenhypothese</a:t>
                </a:r>
                <a:r>
                  <a:rPr lang="de-DE" sz="2400" dirty="0" smtClean="0"/>
                  <a:t> nennt.</a:t>
                </a:r>
              </a:p>
              <a:p>
                <a:pPr marL="0" indent="0">
                  <a:buNone/>
                </a:pPr>
                <a:endParaRPr lang="de-DE" sz="2400" dirty="0" smtClean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 r="-74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68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Allgemeine Beschreibung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Gegeben sei eine Stichprobe vom Umfang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𝑛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Die Zufallsvariable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𝑋</m:t>
                    </m:r>
                  </m:oMath>
                </a14:m>
                <a:r>
                  <a:rPr lang="de-DE" sz="2400" dirty="0" smtClean="0"/>
                  <a:t> gibt die Anzahl an Treffern an.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𝑋</m:t>
                    </m:r>
                  </m:oMath>
                </a14:m>
                <a:r>
                  <a:rPr lang="de-DE" sz="2400" dirty="0" smtClean="0"/>
                  <a:t> sei binomialverteilt und die Trefferwahrscheinlichkeit sei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𝑝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Manchmal ist eine Irrtumswahrscheinlichkeit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𝛼</m:t>
                    </m:r>
                  </m:oMath>
                </a14:m>
                <a:r>
                  <a:rPr lang="de-DE" sz="2400" dirty="0" smtClean="0"/>
                  <a:t> gegeben.</a:t>
                </a:r>
              </a:p>
              <a:p>
                <a:pPr marL="0" indent="0">
                  <a:buNone/>
                </a:pPr>
                <a:endParaRPr lang="de-DE" sz="800" dirty="0" smtClean="0"/>
              </a:p>
              <a:p>
                <a:pPr marL="0" indent="0">
                  <a:buNone/>
                </a:pPr>
                <a:r>
                  <a:rPr lang="de-DE" sz="2400" dirty="0" smtClean="0"/>
                  <a:t>Je nach Aufgabentyp kann nun gesucht sein …</a:t>
                </a:r>
              </a:p>
              <a:p>
                <a:pPr marL="457200" indent="-457200">
                  <a:buClrTx/>
                  <a:buSzPct val="100000"/>
                  <a:buFont typeface="+mj-lt"/>
                  <a:buAutoNum type="arabicPeriod"/>
                </a:pPr>
                <a:r>
                  <a:rPr lang="de-DE" sz="2400" dirty="0" smtClean="0"/>
                  <a:t>Ein Ablehnungs- oder Annahmebereich</a:t>
                </a:r>
              </a:p>
              <a:p>
                <a:pPr marL="457200" indent="-457200">
                  <a:buClrTx/>
                  <a:buSzPct val="100000"/>
                  <a:buFont typeface="+mj-lt"/>
                  <a:buAutoNum type="arabicPeriod"/>
                </a:pPr>
                <a:r>
                  <a:rPr lang="de-DE" sz="2400" dirty="0" smtClean="0"/>
                  <a:t>Eine Entscheidungsregel</a:t>
                </a:r>
              </a:p>
              <a:p>
                <a:pPr marL="457200" indent="-457200">
                  <a:buClrTx/>
                  <a:buSzPct val="100000"/>
                  <a:buFont typeface="+mj-lt"/>
                  <a:buAutoNum type="arabicPeriod"/>
                </a:pPr>
                <a:r>
                  <a:rPr lang="de-DE" sz="2400" dirty="0" smtClean="0"/>
                  <a:t>Das Signifikanzniveau (falls nicht gegeben)</a:t>
                </a: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269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235</Words>
  <Application>Microsoft Office PowerPoint</Application>
  <PresentationFormat>Bildschirmpräsentation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Calibri</vt:lpstr>
      <vt:lpstr>Cambria Math</vt:lpstr>
      <vt:lpstr>Wingdings</vt:lpstr>
      <vt:lpstr>Wingdings 2</vt:lpstr>
      <vt:lpstr>Galathea</vt:lpstr>
      <vt:lpstr>Einführungsbeispiel Hypothesentests</vt:lpstr>
      <vt:lpstr>Verteilung prüfen</vt:lpstr>
      <vt:lpstr>Ablehnungsbereich</vt:lpstr>
      <vt:lpstr>Irrtumswahrscheinlichkeit α</vt:lpstr>
      <vt:lpstr>Wozu braucht man α?</vt:lpstr>
      <vt:lpstr>Rechtsseitiger bzw. linksseitiger Test</vt:lpstr>
      <vt:lpstr>Signifikanzniveau</vt:lpstr>
      <vt:lpstr>Entscheidungsregel</vt:lpstr>
      <vt:lpstr>Allgemeine Beschreibung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239</cp:revision>
  <dcterms:created xsi:type="dcterms:W3CDTF">2013-03-17T05:38:34Z</dcterms:created>
  <dcterms:modified xsi:type="dcterms:W3CDTF">2018-10-18T16:04:21Z</dcterms:modified>
</cp:coreProperties>
</file>